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5"/>
  </p:notesMasterIdLst>
  <p:sldIdLst>
    <p:sldId id="283" r:id="rId2"/>
    <p:sldId id="344" r:id="rId3"/>
    <p:sldId id="345" r:id="rId4"/>
    <p:sldId id="346" r:id="rId5"/>
    <p:sldId id="303" r:id="rId6"/>
    <p:sldId id="304" r:id="rId7"/>
    <p:sldId id="305" r:id="rId8"/>
    <p:sldId id="306" r:id="rId9"/>
    <p:sldId id="307" r:id="rId10"/>
    <p:sldId id="309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6" r:id="rId30"/>
    <p:sldId id="358" r:id="rId31"/>
    <p:sldId id="359" r:id="rId32"/>
    <p:sldId id="360" r:id="rId33"/>
    <p:sldId id="362" r:id="rId34"/>
    <p:sldId id="363" r:id="rId35"/>
    <p:sldId id="364" r:id="rId36"/>
    <p:sldId id="366" r:id="rId37"/>
    <p:sldId id="371" r:id="rId38"/>
    <p:sldId id="367" r:id="rId39"/>
    <p:sldId id="368" r:id="rId40"/>
    <p:sldId id="369" r:id="rId41"/>
    <p:sldId id="370" r:id="rId42"/>
    <p:sldId id="372" r:id="rId43"/>
    <p:sldId id="373" r:id="rId4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89062-E051-4BCA-AA8C-6B3C1D6CCA96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0A59-FFED-41A9-BB35-C17ACF6B62E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6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8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4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0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3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9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432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244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79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19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865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4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912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60.png"/><Relationship Id="rId7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0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8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22602"/>
            <a:ext cx="7543800" cy="733806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500" dirty="0" smtClean="0"/>
              <a:t>Επεξεργασία Σήματος</a:t>
            </a:r>
            <a:br>
              <a:rPr lang="el-GR" sz="4500" dirty="0" smtClean="0"/>
            </a:br>
            <a:r>
              <a:rPr lang="el-GR" sz="4500" dirty="0" smtClean="0"/>
              <a:t>Διακριτού Χρόνου</a:t>
            </a:r>
            <a:endParaRPr lang="el-GR" sz="4500" dirty="0"/>
          </a:p>
        </p:txBody>
      </p:sp>
      <p:sp>
        <p:nvSpPr>
          <p:cNvPr id="4" name="Rectangle 3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9018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960" y="3607725"/>
            <a:ext cx="71073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100" dirty="0">
              <a:solidFill>
                <a:srgbClr val="0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l-GR" sz="2100" dirty="0" smtClean="0">
                <a:solidFill>
                  <a:srgbClr val="000000"/>
                </a:solidFill>
              </a:rPr>
              <a:t>Συστήματα</a:t>
            </a:r>
            <a:endParaRPr lang="el-GR" sz="2100" dirty="0">
              <a:solidFill>
                <a:srgbClr val="000000"/>
              </a:solidFill>
            </a:endParaRPr>
          </a:p>
          <a:p>
            <a:endParaRPr lang="el-GR" sz="21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949"/>
            <a:ext cx="9144000" cy="152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64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Βρείτε την απόκριση μηδενικής εισόδου του συστήματος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dirty="0" smtClean="0"/>
                  <a:t> </a:t>
                </a: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sz="2000" dirty="0" smtClean="0"/>
                  <a:t>με αρχικές συνθήκες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 smtClean="0"/>
                  <a:t>.</a:t>
                </a:r>
                <a:endParaRPr lang="el-GR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  <a:blipFill rotWithShape="0">
                <a:blip r:embed="rId2"/>
                <a:stretch>
                  <a:fillRect l="-1973" t="-177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17635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Σε περίπτωση πολλαπλής ρίζας (έστω πολλαπλότητας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 smtClean="0"/>
                  <a:t>), </a:t>
                </a:r>
                <a:r>
                  <a:rPr lang="el-GR" dirty="0" smtClean="0"/>
                  <a:t>μπορεί κανείς να δείξει ότι :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Αν</a:t>
                </a: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 μια παραγοντοποίηση του χαρακτηριστικού πολυωνύμου, τότε η απόκριση </a:t>
                </a:r>
                <a:br>
                  <a:rPr lang="el-GR" dirty="0" smtClean="0"/>
                </a:br>
                <a:r>
                  <a:rPr lang="el-GR" dirty="0" smtClean="0"/>
                  <a:t>   μηδενικής εισόδου γράφεται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176359"/>
              </a:xfrm>
              <a:blipFill rotWithShape="0">
                <a:blip r:embed="rId2"/>
                <a:stretch>
                  <a:fillRect l="-1884" t="-1775" r="-141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3507842" y="4653490"/>
            <a:ext cx="340468" cy="1089498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0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994979" y="4653490"/>
            <a:ext cx="340468" cy="1089498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3301" y="5443109"/>
                <a:ext cx="17023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 smtClean="0">
                    <a:solidFill>
                      <a:srgbClr val="000000"/>
                    </a:solidFill>
                  </a:rPr>
                  <a:t>Οφείλεται στην πολλαπλή ρίζα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l-G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l-GR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01" y="5443109"/>
                <a:ext cx="1702340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151" t="-3125" b="-125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15641" y="5463165"/>
            <a:ext cx="153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solidFill>
                  <a:srgbClr val="000000"/>
                </a:solidFill>
              </a:rPr>
              <a:t>Οφείλεται στις υπόλοιπες ρίζες</a:t>
            </a:r>
            <a:endParaRPr lang="el-G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4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κατάστασης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Στην απόκριση μηδενικής κατάστασης, οι αρχικές συνθήκες του συστήματος είναι μηδενικές, και η έξοδος καθορίζεται μόνο από την είσοδο και τα χαρακτηριστικά του συστήματος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Αν η συνολική έξοδος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καθορίζεται μόνο από την απόκριση μηδενικής κατάστασης, τότε το σύστημα είναι </a:t>
                </a:r>
                <a:r>
                  <a:rPr lang="el-GR" b="1" dirty="0" smtClean="0"/>
                  <a:t>Γραμμικό και Χρονικά Αμετάβλητο (ΓΧΑ)</a:t>
                </a:r>
                <a:endParaRPr lang="en-US" b="1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Αυτή η ιδιότητα θα αποβεί καθοριστική στην πορεία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θέλαμε να μπορούμε να βρούμε την απόκριση μηδενικής κατάστασης για οποιαδήποτε είσοδο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Ας φτάσουμε σε αυτό βήμα-βήμα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2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err="1" smtClean="0"/>
                  <a:t>Ποιό</a:t>
                </a:r>
                <a:r>
                  <a:rPr lang="el-GR" dirty="0" smtClean="0"/>
                  <a:t> είναι το απλούστερο σήμα που μπορεί να παρουσιαστεί στην είσοδο ενός συστήματος?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Η συνάρτηση Δέλτα </a:t>
                </a:r>
                <a14:m>
                  <m:oMath xmlns:m="http://schemas.openxmlformats.org/officeDocument/2006/math"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  <a:blipFill rotWithShape="0">
                <a:blip r:embed="rId2"/>
                <a:stretch>
                  <a:fillRect l="-1884" t="-1741" r="-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</p:spPr>
            <p:txBody>
              <a:bodyPr>
                <a:normAutofit fontScale="925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2200" b="1" dirty="0"/>
                  <a:t>Κ</a:t>
                </a:r>
                <a:r>
                  <a:rPr lang="el-GR" sz="2200" b="1" dirty="0" smtClean="0"/>
                  <a:t>ρουστική Απόκριση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Όταν η είσοδος σε ένα ΓΧΑ σύστημα είναι η συνάρτηση Δέλτα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sz="2200" dirty="0" smtClean="0"/>
                  <a:t> </a:t>
                </a:r>
                <a:r>
                  <a:rPr lang="el-GR" dirty="0" smtClean="0"/>
                  <a:t>τότε η έξοδος του συστήματος ονομάζεται </a:t>
                </a:r>
                <a:r>
                  <a:rPr lang="el-GR" b="1" dirty="0" smtClean="0"/>
                  <a:t>κρουστική απόκριση</a:t>
                </a:r>
                <a:r>
                  <a:rPr lang="el-GR" dirty="0" smtClean="0"/>
                  <a:t> (</a:t>
                </a:r>
                <a:r>
                  <a:rPr lang="en-US" dirty="0" smtClean="0"/>
                  <a:t>impulse response)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Έχει </a:t>
                </a:r>
                <a:r>
                  <a:rPr lang="en-US" sz="2000" dirty="0" smtClean="0"/>
                  <a:t>“</a:t>
                </a:r>
                <a:r>
                  <a:rPr lang="el-GR" sz="2000" dirty="0" smtClean="0"/>
                  <a:t>νόημα</a:t>
                </a:r>
                <a:r>
                  <a:rPr lang="en-US" sz="2000" dirty="0" smtClean="0"/>
                  <a:t>”</a:t>
                </a:r>
                <a:r>
                  <a:rPr lang="el-GR" sz="2000" dirty="0" smtClean="0"/>
                  <a:t>: η απόκριση (έξοδος) σε μια κρούση (ένα σήμα που «ζει» μόνο σε μια χρονική στιγμή)</a:t>
                </a:r>
                <a:endParaRPr lang="en-US" sz="20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Η κρουστική απόκριση συμβολίζεται ως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2000" dirty="0"/>
              </a:p>
              <a:p>
                <a:pPr marL="0">
                  <a:buClrTx/>
                  <a:buSzPct val="120000"/>
                  <a:buNone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Μπορούμε να γράψουμε επίσης ότι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l-GR" sz="5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δοκιμάσουμε να βρούμε την κρουστική απόκριση για ένα απλό σύστημα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χρησιμοποιήσουμε τις γνώσεις μας από την απόκριση μηδενικής εισόδου, και θα </a:t>
                </a:r>
                <a:r>
                  <a:rPr lang="en-US" dirty="0" smtClean="0"/>
                  <a:t>“</a:t>
                </a:r>
                <a:r>
                  <a:rPr lang="el-GR" dirty="0" smtClean="0"/>
                  <a:t>θεωρήσουμε</a:t>
                </a:r>
                <a:r>
                  <a:rPr lang="en-US" dirty="0" smtClean="0"/>
                  <a:t>”</a:t>
                </a:r>
                <a:r>
                  <a:rPr lang="el-GR" dirty="0" smtClean="0"/>
                  <a:t> ότι η συνάρτηση Δέλτα εισάγει (</a:t>
                </a:r>
                <a:r>
                  <a:rPr lang="el-GR" dirty="0" err="1" smtClean="0"/>
                  <a:t>ψευδο</a:t>
                </a:r>
                <a:r>
                  <a:rPr lang="en-US" dirty="0" smtClean="0"/>
                  <a:t>-</a:t>
                </a:r>
                <a:r>
                  <a:rPr lang="el-GR" dirty="0" smtClean="0"/>
                  <a:t>)αρχικές συνθήκες για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λύσουμε την ομογενή εξίσωση για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l-GR" dirty="0" smtClean="0"/>
                  <a:t> !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  <a:blipFill rotWithShape="0">
                <a:blip r:embed="rId2"/>
                <a:stretch>
                  <a:fillRect l="-1817" t="-145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16055" y="2604575"/>
            <a:ext cx="4999172" cy="700392"/>
            <a:chOff x="1943658" y="2381531"/>
            <a:chExt cx="4999172" cy="700392"/>
          </a:xfrm>
        </p:grpSpPr>
        <p:sp>
          <p:nvSpPr>
            <p:cNvPr id="8" name="Rounded Rectangle 7"/>
            <p:cNvSpPr/>
            <p:nvPr/>
          </p:nvSpPr>
          <p:spPr>
            <a:xfrm>
              <a:off x="3853150" y="2381531"/>
              <a:ext cx="1177047" cy="70039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000000"/>
                  </a:solidFill>
                </a:rPr>
                <a:t>S</a:t>
              </a:r>
              <a:r>
                <a:rPr lang="el-GR" sz="2000" baseline="-25000" dirty="0" smtClean="0">
                  <a:solidFill>
                    <a:srgbClr val="000000"/>
                  </a:solidFill>
                </a:rPr>
                <a:t>ΓΧΑ</a:t>
              </a:r>
              <a:endParaRPr lang="el-GR" sz="4000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39578" y="2713304"/>
              <a:ext cx="613572" cy="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030197" y="2706907"/>
              <a:ext cx="613572" cy="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43658" y="2542582"/>
                  <a:ext cx="12130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658" y="2542582"/>
                  <a:ext cx="121308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513" t="-2174" r="-7035" b="-3695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26600" y="2542582"/>
                  <a:ext cx="1216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i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600" y="2542582"/>
                  <a:ext cx="1216230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523" t="-2174" r="-6533" b="-3695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19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το σύστημα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5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n-US" dirty="0" smtClean="0"/>
                  <a:t>   </a:t>
                </a:r>
                <a:r>
                  <a:rPr lang="el-GR" dirty="0" smtClean="0"/>
                  <a:t>Ας βρούμε την κρουστική του απόκριση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Θέτουμε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και τότε 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∙0=1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Αυτή είναι η (</a:t>
                </a:r>
                <a:r>
                  <a:rPr lang="el-GR" dirty="0" err="1" smtClean="0"/>
                  <a:t>ψευδο</a:t>
                </a:r>
                <a:r>
                  <a:rPr lang="el-GR" dirty="0" smtClean="0"/>
                  <a:t>-)αρχική μας συνθήκη!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Μπορούμε τώρα να προχωρήσουμε στη λύση της ομογενούς εξίσωσης για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l-GR" dirty="0" smtClean="0"/>
                  <a:t> 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  <a:blipFill rotWithShape="0">
                <a:blip r:embed="rId2"/>
                <a:stretch>
                  <a:fillRect l="-1905" t="-177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2200" b="1" dirty="0" smtClean="0"/>
                  <a:t>Κρουστική </a:t>
                </a:r>
                <a:r>
                  <a:rPr lang="el-GR" sz="2200" b="1" dirty="0"/>
                  <a:t>Απόκριση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200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το ομογενές σύστημα</a:t>
                </a:r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endParaRPr lang="el-GR" sz="12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0,     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l-GR" sz="5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Ξέρουμε ότι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0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χαρακτηριστική εξίσωση είναι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Οπότε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Βρίσκουμε και τη σταθερά ως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Άρα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el-GR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  <a:blipFill rotWithShape="0">
                <a:blip r:embed="rId2"/>
                <a:stretch>
                  <a:fillRect l="-1837" t="-187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42184" y="3978001"/>
            <a:ext cx="2976564" cy="2551351"/>
            <a:chOff x="6142184" y="3978001"/>
            <a:chExt cx="2976564" cy="2551351"/>
          </a:xfrm>
        </p:grpSpPr>
        <p:grpSp>
          <p:nvGrpSpPr>
            <p:cNvPr id="9" name="Group 8"/>
            <p:cNvGrpSpPr/>
            <p:nvPr/>
          </p:nvGrpSpPr>
          <p:grpSpPr>
            <a:xfrm>
              <a:off x="6142184" y="4103287"/>
              <a:ext cx="2976564" cy="2426065"/>
              <a:chOff x="6142184" y="4103287"/>
              <a:chExt cx="2976564" cy="242606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9155" t="6309" r="7793" b="6391"/>
              <a:stretch/>
            </p:blipFill>
            <p:spPr>
              <a:xfrm>
                <a:off x="6142184" y="4182701"/>
                <a:ext cx="2976564" cy="234665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016436" y="4103287"/>
                    <a:ext cx="1966510" cy="610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l-GR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6436" y="4103287"/>
                    <a:ext cx="1966510" cy="61093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185488" y="3978001"/>
                  <a:ext cx="60658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488" y="3978001"/>
                  <a:ext cx="60658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92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μπορούσαμε να επαναλαμβάνουμε τη διαδικασία για κάθε σύστημα που περιγράφεται από εξισώσεις διαφορών, ανεξαρτήτως τάξης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Όμως σίγουρα κάτι τέτοιο είναι αρκετά χρονοβόρο και κουραστικό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Υπάρχει κάποια ευκολότερη μέθοδος;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Με άλλα λόγια, αν το σύστημα είναι της μορφής 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sz="140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  τότε τι κάνουμε για να βρούμε την κρουστική απόκριση εύκολα και γρήγορα?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Το γεγονός ότι το σύστημα είναι ΓΧΑ θα παίξει καθοριστικό ρόλο στην απάντηση</a:t>
                </a: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301048"/>
              </a:xfrm>
              <a:blipFill rotWithShape="0">
                <a:blip r:embed="rId2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40"/>
                <a:ext cx="8959041" cy="6301048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ότι έχουμε το παρακάτω σύστημα</a:t>
                </a: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l-GR" dirty="0" smtClean="0"/>
                  <a:t>με κρουστική απόκριση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Τότε η κρουστική απόκριση του συστήματος</a:t>
                </a:r>
                <a:r>
                  <a:rPr lang="en-US" sz="800" dirty="0" smtClean="0"/>
                  <a:t/>
                </a:r>
                <a:br>
                  <a:rPr lang="en-US" sz="800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l-GR" dirty="0" smtClean="0"/>
                  <a:t>θα είναι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Επίσης, </a:t>
                </a:r>
                <a:r>
                  <a:rPr lang="el-GR" dirty="0"/>
                  <a:t>η κρουστική απόκριση του </a:t>
                </a:r>
                <a:r>
                  <a:rPr lang="el-GR" dirty="0" smtClean="0"/>
                  <a:t>συστήματος</a:t>
                </a:r>
                <a:r>
                  <a:rPr lang="en-US" sz="600" dirty="0" smtClean="0"/>
                  <a:t/>
                </a:r>
                <a:br>
                  <a:rPr lang="en-US" sz="600" dirty="0" smtClean="0"/>
                </a:b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r>
                  <a:rPr lang="en-US" dirty="0"/>
                  <a:t>    </a:t>
                </a:r>
                <a:r>
                  <a:rPr lang="el-GR" dirty="0"/>
                  <a:t>θα είναι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40"/>
                <a:ext cx="8959041" cy="6301048"/>
              </a:xfrm>
              <a:blipFill rotWithShape="0">
                <a:blip r:embed="rId2"/>
                <a:stretch>
                  <a:fillRect l="-1905" t="-212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Ακολουθώντας την ίδια λογική, η κρουστική απόκριση του συστήματος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l-GR" dirty="0" smtClean="0"/>
                  <a:t>θα είναι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ιδιότητα της γραμμικότητας</a:t>
                </a:r>
                <a:r>
                  <a:rPr lang="en-US" dirty="0" smtClean="0"/>
                  <a:t> (</a:t>
                </a:r>
                <a:r>
                  <a:rPr lang="el-GR" dirty="0" smtClean="0"/>
                  <a:t>ομογένεια) μας επέτρεψε να γενικεύσουμε το πρώτο σύστημα στο δεύτερο, ενώ η ιδιότητα της χρονικής </a:t>
                </a:r>
                <a:r>
                  <a:rPr lang="el-GR" dirty="0" err="1" smtClean="0"/>
                  <a:t>αμεταβλητότητας</a:t>
                </a:r>
                <a:r>
                  <a:rPr lang="el-GR" dirty="0" smtClean="0"/>
                  <a:t> μας επέτρεψε να γενικεύσουμε το δεύτερο στο τρίτο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ιδιότητα της γραμμικότητας (</a:t>
                </a:r>
                <a:r>
                  <a:rPr lang="el-GR" dirty="0" err="1" smtClean="0"/>
                  <a:t>αθροιστικότητα</a:t>
                </a:r>
                <a:r>
                  <a:rPr lang="el-GR" dirty="0" smtClean="0"/>
                  <a:t>) μας επέτρεψε ξανά να βρούμε το παραπάνω αποτέλεσμα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Και οι δυο ιδιότητες (ΓΧΑ) μας επιτρέπουν να γράψουμε τη γενικότερη απάντηση που βλέπετε παραπάνω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2091" r="-15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Βρείτε </a:t>
                </a:r>
                <a:r>
                  <a:rPr lang="el-GR" dirty="0"/>
                  <a:t>την </a:t>
                </a:r>
                <a:r>
                  <a:rPr lang="el-GR" dirty="0" smtClean="0"/>
                  <a:t>κρουστική απόκριση του </a:t>
                </a:r>
                <a:r>
                  <a:rPr lang="el-GR" dirty="0"/>
                  <a:t>συστήματος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73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479" y="343939"/>
                <a:ext cx="8959041" cy="6301048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Συστήματα με εξισώσεις διαφορών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Όπως βλέπετε και από τη γενική σχέση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8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l-GR" sz="130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ένα σύστημα μπορεί να εξαρτάται από προηγούμενες τιμές τόσο της εισόδου </a:t>
                </a:r>
                <a:r>
                  <a:rPr lang="el-GR" u="sng" dirty="0" smtClean="0"/>
                  <a:t>όσο και της εξόδου</a:t>
                </a:r>
              </a:p>
              <a:p>
                <a:pPr marL="0">
                  <a:buClrTx/>
                  <a:buSzPct val="120000"/>
                  <a:buNone/>
                </a:pPr>
                <a:endParaRPr lang="el-GR" sz="125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Ας θεωρήσουμε ένα πολύ απλό σύστημα</a:t>
                </a:r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endParaRPr lang="el-GR" sz="12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 θέλουμε να το υλοποιήσουμε ξεκινώντας από τη χρονική στιγμή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 smtClean="0"/>
                  <a:t>, </a:t>
                </a:r>
                <a:r>
                  <a:rPr lang="el-GR" b="0" dirty="0" smtClean="0"/>
                  <a:t>παρατηρούμε ότι χρειαζόμαστε τις τιμές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Στη γενικότερη περίπτωση, θέλουμε τις τιμές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79" y="343939"/>
                <a:ext cx="8959041" cy="6301048"/>
              </a:xfrm>
              <a:blipFill rotWithShape="0">
                <a:blip r:embed="rId2"/>
                <a:stretch>
                  <a:fillRect l="-1905" t="-2128" r="-149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Παρατηρήσεις:</a:t>
                </a:r>
                <a:endParaRPr lang="el-GR" dirty="0"/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Αν η εξίσωση διαφορών ήταν της μορφής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τότε η κρουστική απόκριση θα ήταν της μορφής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251460" indent="-342900">
                  <a:buClrTx/>
                  <a:buSzPct val="120000"/>
                  <a:buFont typeface="+mj-lt"/>
                  <a:buAutoNum type="arabicPeriod" startAt="2"/>
                </a:pPr>
                <a:r>
                  <a:rPr lang="el-GR" dirty="0" smtClean="0"/>
                  <a:t>Αν η εξίσωση διαφορών </a:t>
                </a:r>
                <a:r>
                  <a:rPr lang="el-GR" dirty="0"/>
                  <a:t>ήταν της μορφής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−2]</m:t>
                      </m:r>
                    </m:oMath>
                  </m:oMathPara>
                </a14:m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/>
                  <a:t>τότε η κρουστική απόκριση θα ήταν της μορφής </a:t>
                </a:r>
              </a:p>
              <a:p>
                <a:pPr marL="0">
                  <a:buClrTx/>
                  <a:buSzPct val="120000"/>
                  <a:buNone/>
                </a:pPr>
                <a:endParaRPr lang="el-GR" sz="700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l-GR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l-GR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l-GR" sz="1100" i="1" dirty="0" smtClean="0">
                    <a:latin typeface="Cambria Math" panose="02040503050406030204" pitchFamily="18" charset="0"/>
                  </a:rPr>
                  <a:t/>
                </a:r>
                <a:br>
                  <a:rPr lang="el-GR" sz="1100" i="1" dirty="0" smtClean="0">
                    <a:latin typeface="Cambria Math" panose="02040503050406030204" pitchFamily="18" charset="0"/>
                  </a:rPr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2109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Κρουστική </a:t>
                </a:r>
                <a:r>
                  <a:rPr lang="el-GR" b="1" dirty="0"/>
                  <a:t>Απόκριση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Έστω το ΓΧΑ σύστημα που περιγράφεται ως</a:t>
                </a:r>
                <a:r>
                  <a:rPr lang="en-US" sz="500" dirty="0"/>
                  <a:t> </a:t>
                </a:r>
                <a:br>
                  <a:rPr lang="en-US" sz="500" dirty="0"/>
                </a:br>
                <a:endParaRPr lang="en-US" sz="400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>Βρείτε την κρουστική του απόκριση.</a:t>
                </a:r>
                <a:endParaRPr lang="el-GR" sz="20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73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3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κατάστασης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Παρ’ όλο που βρήκαμε την κρουστική απόκριση οποιουδήποτε ΓΧΑ συστήματος, πως αυτή βοηθά στην εύρεση της απόκρισης μηδενικής κατάστασης?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4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Θυμηθείτε ότι κάθε σήμα μπορεί να γραφεί ως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Άρα 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=−∞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+∞</m:t>
                                    </m:r>
                                  </m:sup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=−∞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+∞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nary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=−∞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+∞</m:t>
                                            </m:r>
                                          </m:sup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{</m:t>
                                            </m:r>
                                            <m:r>
                                              <a:rPr lang="el-GR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l-G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}</m:t>
                                            </m:r>
                                          </m:e>
                                        </m:nary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=−∞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+∞</m:t>
                                            </m:r>
                                          </m:sup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l-G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 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30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17342" y="4191066"/>
            <a:ext cx="2556387" cy="53607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Γραμμικότητα</a:t>
            </a:r>
            <a:r>
              <a:rPr lang="en-US" dirty="0" smtClean="0">
                <a:solidFill>
                  <a:srgbClr val="000000"/>
                </a:solidFill>
              </a:rPr>
              <a:t> (</a:t>
            </a:r>
            <a:r>
              <a:rPr lang="el-GR" dirty="0" err="1" smtClean="0">
                <a:solidFill>
                  <a:srgbClr val="000000"/>
                </a:solidFill>
              </a:rPr>
              <a:t>αθροιστικότητα</a:t>
            </a:r>
            <a:r>
              <a:rPr lang="el-GR" dirty="0" smtClean="0">
                <a:solidFill>
                  <a:srgbClr val="000000"/>
                </a:solidFill>
              </a:rPr>
              <a:t>)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17342" y="5027643"/>
            <a:ext cx="2556387" cy="51100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Γραμμικότητα (ομογένεια)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7341" y="5957579"/>
            <a:ext cx="2556387" cy="38345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Χρον. </a:t>
            </a:r>
            <a:r>
              <a:rPr lang="el-GR" dirty="0" err="1" smtClean="0">
                <a:solidFill>
                  <a:srgbClr val="000000"/>
                </a:solidFill>
              </a:rPr>
              <a:t>Αμεταβλητότητα</a:t>
            </a:r>
            <a:endParaRPr lang="el-G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548639"/>
            <a:ext cx="8959041" cy="6207529"/>
          </a:xfrm>
        </p:spPr>
        <p:txBody>
          <a:bodyPr>
            <a:normAutofit/>
          </a:bodyPr>
          <a:lstStyle/>
          <a:p>
            <a:pPr marL="0" indent="0">
              <a:buClrTx/>
              <a:buSzPct val="120000"/>
              <a:buNone/>
            </a:pPr>
            <a:endParaRPr lang="el-GR" b="0" dirty="0" smtClean="0"/>
          </a:p>
          <a:p>
            <a:pPr marL="201168" lvl="1" indent="0">
              <a:buClrTx/>
              <a:buSzPct val="12000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35"/>
          <a:stretch/>
        </p:blipFill>
        <p:spPr>
          <a:xfrm>
            <a:off x="1338350" y="377412"/>
            <a:ext cx="4580126" cy="111887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192172" y="2924992"/>
            <a:ext cx="2556387" cy="38345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Γραμμικότητα (</a:t>
            </a:r>
            <a:r>
              <a:rPr lang="el-GR" sz="1400" dirty="0" smtClean="0">
                <a:solidFill>
                  <a:srgbClr val="000000"/>
                </a:solidFill>
              </a:rPr>
              <a:t>ομογένεια</a:t>
            </a:r>
            <a:r>
              <a:rPr lang="el-GR" dirty="0" smtClean="0">
                <a:solidFill>
                  <a:srgbClr val="000000"/>
                </a:solidFill>
              </a:rPr>
              <a:t>)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92171" y="1830213"/>
            <a:ext cx="2556387" cy="38345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Χρον. </a:t>
            </a:r>
            <a:r>
              <a:rPr lang="el-GR" dirty="0" err="1" smtClean="0">
                <a:solidFill>
                  <a:srgbClr val="000000"/>
                </a:solidFill>
              </a:rPr>
              <a:t>Αμεταβλητότητα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92170" y="4210426"/>
            <a:ext cx="2556387" cy="38345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Γραμμικότητα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92171" y="5493074"/>
            <a:ext cx="2556387" cy="38345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rgbClr val="000000"/>
                </a:solidFill>
              </a:rPr>
              <a:t>Γραμμικότητα</a:t>
            </a:r>
            <a:endParaRPr lang="el-GR" dirty="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0" r="51359" b="63345"/>
          <a:stretch/>
        </p:blipFill>
        <p:spPr>
          <a:xfrm>
            <a:off x="1338350" y="1504604"/>
            <a:ext cx="2227810" cy="1130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9" r="51722" b="44587"/>
          <a:stretch/>
        </p:blipFill>
        <p:spPr>
          <a:xfrm>
            <a:off x="1338350" y="2643447"/>
            <a:ext cx="2211185" cy="11471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83" b="23398"/>
          <a:stretch/>
        </p:blipFill>
        <p:spPr>
          <a:xfrm>
            <a:off x="1338350" y="3807229"/>
            <a:ext cx="4580126" cy="12884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7"/>
          <a:stretch/>
        </p:blipFill>
        <p:spPr>
          <a:xfrm>
            <a:off x="1338350" y="5087388"/>
            <a:ext cx="4580126" cy="14495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9" t="18300" b="63345"/>
          <a:stretch/>
        </p:blipFill>
        <p:spPr>
          <a:xfrm>
            <a:off x="3557846" y="1504604"/>
            <a:ext cx="2360629" cy="11305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8" t="36789" b="44587"/>
          <a:stretch/>
        </p:blipFill>
        <p:spPr>
          <a:xfrm>
            <a:off x="3549534" y="2643447"/>
            <a:ext cx="2368941" cy="11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Το προηγούμενο αποτέλεσμα είναι </a:t>
                </a:r>
                <a:r>
                  <a:rPr lang="el-GR" u="sng" dirty="0" smtClean="0"/>
                  <a:t>εξαιρετικά</a:t>
                </a:r>
                <a:r>
                  <a:rPr lang="el-GR" dirty="0" smtClean="0"/>
                  <a:t> σημαντικό</a:t>
                </a:r>
                <a:endParaRPr lang="el-GR" b="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πράξη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r>
                  <a:rPr lang="el-GR" b="1" dirty="0" smtClean="0"/>
                  <a:t/>
                </a:r>
                <a:br>
                  <a:rPr lang="el-GR" b="1" dirty="0" smtClean="0"/>
                </a:br>
                <a:endParaRPr lang="el-GR" b="1" dirty="0" smtClean="0"/>
              </a:p>
              <a:p>
                <a:pPr marL="0">
                  <a:buClrTx/>
                  <a:buSzPct val="120000"/>
                  <a:buNone/>
                </a:pPr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είναι κεφαλαιώδους σημασίας στην ανάλυση συστημάτων και δε θα μπορούσε να μην έχει το δικό της όνομα: </a:t>
                </a:r>
                <a:r>
                  <a:rPr lang="el-GR" b="1" dirty="0" smtClean="0"/>
                  <a:t>συνέλιξη (</a:t>
                </a:r>
                <a:r>
                  <a:rPr lang="en-US" b="1" dirty="0" smtClean="0"/>
                  <a:t>convolution)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συνέλιξη μπορεί να ιδωθεί και ως ξεχωριστή πράξη, έξω από το πλαίσιο της ανάλυσης συστημάτων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παράδειγμα μπορούμε να υπολογίσουμε τη συνέλιξη δυο σημάτων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που δε σχετίζονται απαραίτητα με ένα σύστημα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0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r>
                  <a:rPr lang="el-GR" b="0" dirty="0" smtClean="0"/>
                  <a:t/>
                </a:r>
                <a:br>
                  <a:rPr lang="el-GR" b="0" dirty="0" smtClean="0"/>
                </a:br>
                <a:endParaRPr lang="el-GR" b="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Πως υπολογίζουμε αυτό το φαινομενικά περίεργο άθροισμα?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" y="2149813"/>
            <a:ext cx="8887320" cy="34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3939"/>
                <a:ext cx="3570317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Τα βήματα υπολογισμού είναι τα εξής: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9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200" dirty="0"/>
                  <a:t>Παρατηρήστε ότι έχουμε δυο σήματα, το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sz="1200" dirty="0"/>
                  <a:t> και 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sz="1200" dirty="0"/>
                  <a:t> στην πρώτη γραμμή του σχήματος. Επιλέγουμε να μεταβάλλουμε 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sz="1200" dirty="0"/>
                  <a:t>, δηλ. αυτό θα μετατοπίσουμε και θα ανακλάσουμε σύμφωνα με τον </a:t>
                </a:r>
                <a:r>
                  <a:rPr lang="el-GR" sz="1200" dirty="0" smtClean="0"/>
                  <a:t>ορισμό</a:t>
                </a:r>
                <a:endParaRPr lang="en-US" sz="12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200" dirty="0"/>
                  <a:t>Στη δεύτερη γραμμή, έχουμε ξανά τα δυο σήματα, μόνο που τώρα είναι συναρτήσει του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l-GR" sz="1200" dirty="0" smtClean="0"/>
                  <a:t> </a:t>
                </a:r>
                <a:r>
                  <a:rPr lang="el-GR" sz="1200" dirty="0"/>
                  <a:t>και όχι του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l-GR" sz="1200" dirty="0"/>
                  <a:t>, όπως ακριβώς επιτάσσει το άθροισμα της συνέλιξης, και 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/>
                  <a:t> έχει ανακλαστεί ως προς τον κατακόρυφο άξονα, και έχει μετατοπιστεί κατά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l-GR" sz="1200" dirty="0" smtClean="0"/>
                  <a:t>. </a:t>
                </a:r>
                <a:r>
                  <a:rPr lang="el-GR" sz="1200" dirty="0"/>
                  <a:t>Θυμίζουμε ότι αυτό 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l-GR" sz="1200" dirty="0"/>
                  <a:t> το χειριζόμαστε ως σταθερά. Δείτε την αλλαγή στα άκρα του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/>
                  <a:t>, και πώς αυτά προσαρμόστηκαν μετά την ανάκλαση και τη </a:t>
                </a:r>
                <a:r>
                  <a:rPr lang="el-GR" sz="1200" dirty="0" smtClean="0"/>
                  <a:t>μετατόπιση</a:t>
                </a:r>
                <a:endParaRPr lang="en-US" sz="12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200" dirty="0"/>
                  <a:t>Στην τρίτη γραμμή, παίρνουμε το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 smtClean="0"/>
                  <a:t> </a:t>
                </a:r>
                <a:r>
                  <a:rPr lang="el-GR" sz="1200" dirty="0"/>
                  <a:t>που μόλις φτιάξαμε και ξεκινάμε να το ‘‘ολισθαίνουμε’’ πάνω στον ίδιο άξονα με 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/>
                  <a:t>, ξεκινώντας από το </a:t>
                </a:r>
                <a:r>
                  <a:rPr lang="el-GR" sz="1200" dirty="0" smtClean="0"/>
                  <a:t>−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l-GR" sz="1200" dirty="0" smtClean="0"/>
                  <a:t> </a:t>
                </a:r>
                <a:r>
                  <a:rPr lang="el-GR" sz="1200" dirty="0"/>
                  <a:t>και προς το </a:t>
                </a:r>
                <a:r>
                  <a:rPr lang="en-US" sz="1200" dirty="0" smtClean="0"/>
                  <a:t>+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l-GR" sz="1200" dirty="0" smtClean="0"/>
                  <a:t>. </a:t>
                </a:r>
                <a:endParaRPr lang="en-US" sz="12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200" dirty="0"/>
                  <a:t>Στην πορεία (τέταρτη γραμμή), βλέπετε ότι συναντάει κάποια στιγμή το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/>
                  <a:t>. </a:t>
                </a:r>
                <a:r>
                  <a:rPr lang="el-GR" sz="1200" dirty="0" smtClean="0"/>
                  <a:t>Όταν </a:t>
                </a:r>
                <a:r>
                  <a:rPr lang="el-GR" sz="1200" dirty="0"/>
                  <a:t>το συναντάει, έχουμε γινόμενο μεταξύ των δυο σημάτων και άρα αρχίζουμε να υπολογίζουμε το άθροισμα της συνέλιξης</a:t>
                </a:r>
                <a:r>
                  <a:rPr lang="el-GR" sz="1200" dirty="0" smtClean="0"/>
                  <a:t>.</a:t>
                </a:r>
                <a:endParaRPr lang="en-US" sz="12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200" dirty="0"/>
                  <a:t>Στην πέμπτη γραμμή, το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200" dirty="0" smtClean="0"/>
                  <a:t> </a:t>
                </a:r>
                <a:r>
                  <a:rPr lang="el-GR" sz="1200" dirty="0" smtClean="0"/>
                  <a:t>έχει προχωρήσει κι άλλο μέσα </a:t>
                </a:r>
                <a:r>
                  <a:rPr lang="el-GR" sz="1200" dirty="0"/>
                  <a:t>στο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l-GR" sz="1200" dirty="0"/>
                  <a:t>, </a:t>
                </a:r>
                <a:r>
                  <a:rPr lang="el-GR" sz="1200" dirty="0" smtClean="0"/>
                  <a:t>αλλά δεν αλλάζει κάτι σε σχέση με την παραπάνω περίπτωση. Οπότε άλλες περιπτώσεις δεν υπάρχουν.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3939"/>
                <a:ext cx="3570317" cy="6412229"/>
              </a:xfrm>
              <a:blipFill rotWithShape="0">
                <a:blip r:embed="rId2"/>
                <a:stretch>
                  <a:fillRect l="-4778" t="-1711" r="-358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68"/>
          <a:stretch/>
        </p:blipFill>
        <p:spPr>
          <a:xfrm>
            <a:off x="3745149" y="414550"/>
            <a:ext cx="5388728" cy="1148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5" b="59763"/>
          <a:stretch/>
        </p:blipFill>
        <p:spPr>
          <a:xfrm>
            <a:off x="3745149" y="1579418"/>
            <a:ext cx="5388728" cy="1288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64" b="39995"/>
          <a:stretch/>
        </p:blipFill>
        <p:spPr>
          <a:xfrm>
            <a:off x="3745149" y="2851265"/>
            <a:ext cx="5388728" cy="1221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2" b="19953"/>
          <a:stretch/>
        </p:blipFill>
        <p:spPr>
          <a:xfrm>
            <a:off x="3745149" y="4081549"/>
            <a:ext cx="5388728" cy="12136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7"/>
          <a:stretch/>
        </p:blipFill>
        <p:spPr>
          <a:xfrm>
            <a:off x="3745149" y="5295207"/>
            <a:ext cx="5388728" cy="12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3939"/>
            <a:ext cx="8959041" cy="6412229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 smtClean="0"/>
              <a:t>Συνέλιξη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dirty="0"/>
          </a:p>
          <a:p>
            <a:pPr marL="201168" lvl="1" indent="0">
              <a:buClrTx/>
              <a:buSzPct val="120000"/>
              <a:buNone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/>
          <a:stretch/>
        </p:blipFill>
        <p:spPr>
          <a:xfrm>
            <a:off x="345816" y="2062894"/>
            <a:ext cx="8323517" cy="29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3939"/>
                <a:ext cx="2762922" cy="641223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Παράδειγμα:</a:t>
                </a:r>
              </a:p>
              <a:p>
                <a:pPr lvl="1"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Έστω το ΓΧΑ σύστημα που περιγράφεται από την κρουστική απόκριση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  <a:r>
                  <a:rPr lang="el-GR" dirty="0"/>
                  <a:t>Βρείτε την έξοδο του συστήματος για </a:t>
                </a:r>
                <a:endParaRPr lang="en-US" dirty="0"/>
              </a:p>
              <a:p>
                <a:pPr marL="201168" lvl="1" indent="0" algn="ctr">
                  <a:buClrTx/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Courier New" panose="02070309020205020404" pitchFamily="49" charset="0"/>
                  <a:buChar char="o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3939"/>
                <a:ext cx="2762922" cy="6412230"/>
              </a:xfrm>
              <a:blipFill rotWithShape="0">
                <a:blip r:embed="rId2"/>
                <a:stretch>
                  <a:fillRect l="-6167" t="-1711" r="-660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76" y="386026"/>
            <a:ext cx="5892148" cy="6153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66407" y="3350029"/>
            <a:ext cx="56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el-GR" baseline="30000" dirty="0" smtClean="0">
                <a:solidFill>
                  <a:srgbClr val="00B0F0"/>
                </a:solidFill>
              </a:rPr>
              <a:t>η</a:t>
            </a:r>
            <a:r>
              <a:rPr lang="el-GR" dirty="0" smtClean="0">
                <a:solidFill>
                  <a:srgbClr val="00B0F0"/>
                </a:solidFill>
              </a:rPr>
              <a:t>)</a:t>
            </a:r>
            <a:endParaRPr lang="el-GR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6407" y="4342015"/>
            <a:ext cx="56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B0F0"/>
                </a:solidFill>
              </a:rPr>
              <a:t>2</a:t>
            </a:r>
            <a:r>
              <a:rPr lang="el-GR" baseline="30000" dirty="0" smtClean="0">
                <a:solidFill>
                  <a:srgbClr val="00B0F0"/>
                </a:solidFill>
              </a:rPr>
              <a:t>η</a:t>
            </a:r>
            <a:r>
              <a:rPr lang="el-GR" dirty="0" smtClean="0">
                <a:solidFill>
                  <a:srgbClr val="00B0F0"/>
                </a:solidFill>
              </a:rPr>
              <a:t>)</a:t>
            </a:r>
            <a:endParaRPr lang="el-GR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6407" y="5515582"/>
            <a:ext cx="56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B0F0"/>
                </a:solidFill>
              </a:rPr>
              <a:t>3</a:t>
            </a:r>
            <a:r>
              <a:rPr lang="el-GR" baseline="30000" dirty="0" smtClean="0">
                <a:solidFill>
                  <a:srgbClr val="00B0F0"/>
                </a:solidFill>
              </a:rPr>
              <a:t>η</a:t>
            </a:r>
            <a:r>
              <a:rPr lang="el-GR" dirty="0" smtClean="0">
                <a:solidFill>
                  <a:srgbClr val="00B0F0"/>
                </a:solidFill>
              </a:rPr>
              <a:t>)</a:t>
            </a:r>
            <a:endParaRPr lang="el-G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Έστω </a:t>
                </a:r>
                <a:r>
                  <a:rPr lang="el-GR" dirty="0"/>
                  <a:t>το ΓΧΑ σύστημα που περιγράφεται από την κρουστική απόκριση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 </a:t>
                </a:r>
                <a:r>
                  <a:rPr lang="el-GR" dirty="0"/>
                  <a:t>Βρείτε την έξοδο του συστήματος για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73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479" y="343939"/>
                <a:ext cx="8959041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Συστήματα με εξισώσεις διαφορών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Οι τιμές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 ονομάζονται </a:t>
                </a:r>
                <a:r>
                  <a:rPr lang="el-GR" b="1" dirty="0" smtClean="0"/>
                  <a:t>αρχικές συνθήκες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Περιγράφουν την αρχική κατάσταση του συστήματος 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Χωρίς αυτές, η εξίσωση διαφορών </a:t>
                </a:r>
                <a:r>
                  <a:rPr lang="el-GR" b="1" dirty="0" smtClean="0"/>
                  <a:t>δεν</a:t>
                </a:r>
                <a:r>
                  <a:rPr lang="el-GR" dirty="0" smtClean="0"/>
                  <a:t> έχει μοναδική λύση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Όταν οι αρχικές συνθήκες είναι μηδενικές, τότε λέμε ότι το σύστημα βρίσκεται σε</a:t>
                </a:r>
                <a:br>
                  <a:rPr lang="el-GR" dirty="0" smtClean="0"/>
                </a:br>
                <a:r>
                  <a:rPr lang="el-GR" dirty="0" smtClean="0"/>
                  <a:t>  </a:t>
                </a:r>
                <a:r>
                  <a:rPr lang="el-GR" b="1" dirty="0" smtClean="0"/>
                  <a:t>αρχική ηρεμία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Αυτό σημαίνει ότι το σύστημα δεν αποκρίνεται αν δεν το διεγείρουμε με μια είσοδο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Ένα σύστημα που δε βρίσκεται σε αρχική ηρεμία, μπορεί να παράγει </a:t>
                </a:r>
                <a:r>
                  <a:rPr lang="el-GR" dirty="0"/>
                  <a:t>έ</a:t>
                </a:r>
                <a:r>
                  <a:rPr lang="el-GR" dirty="0" smtClean="0"/>
                  <a:t>ξοδο χωρίς να διεγερθεί!!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79" y="343939"/>
                <a:ext cx="8959041" cy="6301048"/>
              </a:xfrm>
              <a:blipFill rotWithShape="0">
                <a:blip r:embed="rId2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H </a:t>
                </a:r>
                <a:r>
                  <a:rPr lang="el-GR" dirty="0" smtClean="0"/>
                  <a:t>γραφική ή η αλγεβρική μέθοδος είναι πολύ χρήσιμη όταν ένα τουλάχιστον εκ των δυο σημάτων που εμπλέκονται στη συνέλιξη είναι άπειρης διάρκειας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Τι συμβαίνει όμως αν και τα δυο σήματα είναι πεπερασμένης (και συνήθως μικρής) διάρκειας?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Τότε βολικότερη είναι η μέθοδος της </a:t>
                </a:r>
                <a:r>
                  <a:rPr lang="el-GR" b="1" dirty="0" err="1" smtClean="0"/>
                  <a:t>ολισθαίνουσας</a:t>
                </a:r>
                <a:r>
                  <a:rPr lang="el-GR" b="1" dirty="0" smtClean="0"/>
                  <a:t> ταινίας (</a:t>
                </a:r>
                <a:r>
                  <a:rPr lang="en-US" b="1" dirty="0" smtClean="0"/>
                  <a:t>sliding tape)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ότι έχουμε δυο σήματα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−2]</m:t>
                      </m:r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κάνουμε την ίδια διαδικασία, απλά χωρίς σχήματα αυτή τη φορά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 r="-88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1" cy="6412229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 smtClean="0"/>
              <a:t>Συνέλιξη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55"/>
          <a:stretch/>
        </p:blipFill>
        <p:spPr>
          <a:xfrm>
            <a:off x="1761756" y="430178"/>
            <a:ext cx="6069009" cy="1082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8" b="73216"/>
          <a:stretch/>
        </p:blipFill>
        <p:spPr>
          <a:xfrm>
            <a:off x="1761756" y="1571104"/>
            <a:ext cx="6069009" cy="1246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7" b="63706"/>
          <a:stretch/>
        </p:blipFill>
        <p:spPr>
          <a:xfrm>
            <a:off x="1761756" y="2801388"/>
            <a:ext cx="6069009" cy="86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6" b="53355"/>
          <a:stretch/>
        </p:blipFill>
        <p:spPr>
          <a:xfrm>
            <a:off x="1761756" y="3640974"/>
            <a:ext cx="6069009" cy="947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5" b="42819"/>
          <a:stretch/>
        </p:blipFill>
        <p:spPr>
          <a:xfrm>
            <a:off x="1761756" y="4613564"/>
            <a:ext cx="6069009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7" b="31769"/>
          <a:stretch/>
        </p:blipFill>
        <p:spPr>
          <a:xfrm>
            <a:off x="1761756" y="5569526"/>
            <a:ext cx="6069009" cy="9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Συνέλιξη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Το αποτέλεσμα είναι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−4]</m:t>
                      </m:r>
                    </m:oMath>
                  </m:oMathPara>
                </a14:m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ιδιότητα του εύρους προβλέπει σωστά τη διάρκεια του παραπάνω σήματος?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Μπορείτε να το επιβεβαιώσετε με χρήση ιδιοτήτων συνέλιξης?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4" b="21404"/>
          <a:stretch/>
        </p:blipFill>
        <p:spPr>
          <a:xfrm>
            <a:off x="1761757" y="1134555"/>
            <a:ext cx="6030100" cy="918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01" b="10707"/>
          <a:stretch/>
        </p:blipFill>
        <p:spPr>
          <a:xfrm>
            <a:off x="1761757" y="2044932"/>
            <a:ext cx="6030100" cy="955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81" b="-163"/>
          <a:stretch/>
        </p:blipFill>
        <p:spPr>
          <a:xfrm>
            <a:off x="1761757" y="3017520"/>
            <a:ext cx="6030100" cy="9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Συνολική έξοδος συστήματος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συνολική έξοδος ενός συστήματος με κρουστική απόκριση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dirty="0" smtClean="0"/>
                  <a:t> δίνεται ως</a:t>
                </a:r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endParaRPr lang="el-GR" sz="8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Θα μας απασχολήσουν κατά κανόνα ΓΧΑ συστήματα, δηλ. τέτοια ώστε</a:t>
                </a:r>
              </a:p>
              <a:p>
                <a:pPr marL="0">
                  <a:buClrTx/>
                  <a:buSzPct val="120000"/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1" cy="6412229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 smtClean="0"/>
              <a:t>Διατάξεις ΓΧΑ συστημάτων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194" y="1714532"/>
            <a:ext cx="8894130" cy="1286363"/>
            <a:chOff x="152194" y="1714532"/>
            <a:chExt cx="8894130" cy="1286363"/>
          </a:xfrm>
        </p:grpSpPr>
        <p:grpSp>
          <p:nvGrpSpPr>
            <p:cNvPr id="14" name="Group 13"/>
            <p:cNvGrpSpPr/>
            <p:nvPr/>
          </p:nvGrpSpPr>
          <p:grpSpPr>
            <a:xfrm>
              <a:off x="152194" y="1714532"/>
              <a:ext cx="8894130" cy="1286363"/>
              <a:chOff x="152194" y="1714532"/>
              <a:chExt cx="8894130" cy="128636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810"/>
              <a:stretch/>
            </p:blipFill>
            <p:spPr>
              <a:xfrm>
                <a:off x="152194" y="1714532"/>
                <a:ext cx="8894130" cy="128636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914400" y="2220547"/>
                    <a:ext cx="84197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l-GR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2220547"/>
                    <a:ext cx="841972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348" r="-8696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98345" y="2220547"/>
                    <a:ext cx="98078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l-GR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345" y="2220547"/>
                    <a:ext cx="98078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083930" y="2220547"/>
                  <a:ext cx="189257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930" y="2220547"/>
                  <a:ext cx="189257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3" r="-2581" b="-3442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52194" y="3272619"/>
            <a:ext cx="8894130" cy="2177934"/>
            <a:chOff x="152194" y="3272619"/>
            <a:chExt cx="8894130" cy="21779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18" b="5588"/>
            <a:stretch/>
          </p:blipFill>
          <p:spPr>
            <a:xfrm>
              <a:off x="152194" y="3272619"/>
              <a:ext cx="8894130" cy="2177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270909" y="3603544"/>
                  <a:ext cx="84197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909" y="3603544"/>
                  <a:ext cx="84197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348" r="-8696" b="-3442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289015" y="4878520"/>
                  <a:ext cx="84197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015" y="4878520"/>
                  <a:ext cx="84197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36" r="-8633" b="-3442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991886" y="4231536"/>
                  <a:ext cx="189257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886" y="4231536"/>
                  <a:ext cx="189257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258" r="-4194" b="-3442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01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60" y="1650331"/>
            <a:ext cx="5762140" cy="1533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3939"/>
                <a:ext cx="4501342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/>
                  <a:t>Διατάξεις ΓΧΑ συστημάτων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  <a:r>
                  <a:rPr lang="en-US" dirty="0" smtClean="0"/>
                  <a:t> 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το σύστημα της εικόνας, που αποτελείται από τα υποσυστήματα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l-GR" dirty="0" smtClean="0"/>
                  <a:t/>
                </a:r>
                <a:br>
                  <a:rPr lang="el-GR" dirty="0" smtClean="0"/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+1]</m:t>
                          </m:r>
                        </m:e>
                      </m:mr>
                    </m:m>
                  </m:oMath>
                </a14:m>
                <a:endParaRPr lang="en-US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l-GR" sz="2000" dirty="0" smtClean="0"/>
                  <a:t>Δείξτε ότι το συνολικό σύστημα έχει</a:t>
                </a:r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>κρουστική απόκριση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3939"/>
                <a:ext cx="4501342" cy="6412229"/>
              </a:xfrm>
              <a:blipFill rotWithShape="0">
                <a:blip r:embed="rId3"/>
                <a:stretch>
                  <a:fillRect l="-3924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olded Corner 7"/>
              <p:cNvSpPr/>
              <p:nvPr/>
            </p:nvSpPr>
            <p:spPr>
              <a:xfrm>
                <a:off x="6151418" y="392776"/>
                <a:ext cx="2894906" cy="1002981"/>
              </a:xfrm>
              <a:prstGeom prst="foldedCorner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Folded Corne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418" y="392776"/>
                <a:ext cx="2894906" cy="1002981"/>
              </a:xfrm>
              <a:prstGeom prst="foldedCorner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Ευστάθεια ΓΧΑ Συστήματος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Έχουμε συζητήσει για την έννοια της ευστάθειας ενός συστήματος</a:t>
                </a:r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l-GR" sz="400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Γνωρίζουμε ότι για ένα ΓΧΑ σύστημα η έξοδος δίνεται ως</a:t>
                </a:r>
              </a:p>
              <a:p>
                <a:pPr marL="0">
                  <a:buClrTx/>
                  <a:buSzPct val="120000"/>
                  <a:buNone/>
                </a:pPr>
                <a:endParaRPr lang="en-US" sz="600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9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Άρα θα πρέπει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700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Ευστάθεια ΓΧΑ Συστήματος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sz="9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Ξέρουμε ότι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  <a:r>
                  <a:rPr lang="el-GR" b="0" dirty="0" smtClean="0"/>
                  <a:t>οπότε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τελευταία σχέση ισχύει αν 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2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40"/>
                <a:ext cx="8959041" cy="6301048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Ευστάθεια ΓΧΑ Συστήματος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σχέση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l-GR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είναι ισοδύναμη με τη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r>
                        <a:rPr lang="el-GR" i="1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και η οποία αποτελεί </a:t>
                </a:r>
                <a:r>
                  <a:rPr lang="el-GR" b="1" dirty="0" smtClean="0"/>
                  <a:t>αναγκαία και ικανή συνθήκη για την ευστάθεια</a:t>
                </a:r>
                <a:r>
                  <a:rPr lang="el-GR" dirty="0" smtClean="0"/>
                  <a:t> ενός ΓΧΑ συστήματος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Δεν αποδεικνύουμε την αναγκαιότητα εδώ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κρουστική απόκριση μπορεί να αποτελείται από όρους της μορφής</a:t>
                </a:r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l-GR" sz="8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9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Προφανώς η κρουστική απόκριση είναι απολύτως αθροίσιμη αν και μόνον αν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algn="ctr">
                  <a:buClrTx/>
                  <a:buSzPct val="120000"/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∀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dirty="0"/>
                      <m:t>ℂ</m:t>
                    </m:r>
                    <m:r>
                      <m:rPr>
                        <m:nor/>
                      </m:rPr>
                      <a:rPr lang="en-US" b="0" i="0" dirty="0" smtClean="0"/>
                      <m:t>  </m:t>
                    </m:r>
                    <m:groupChr>
                      <m:groupChrPr>
                        <m:chr m:val="⇔"/>
                        <m:pos m:val="top"/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en-US" dirty="0" smtClean="0"/>
                  <a:t>  </a:t>
                </a:r>
                <a:r>
                  <a:rPr lang="el-GR" dirty="0" smtClean="0"/>
                  <a:t>οι χαρακτηριστικές ρίζες έχουν μέτρο μικρότερο της μονάδας!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40"/>
                <a:ext cx="8959041" cy="6301048"/>
              </a:xfrm>
              <a:blipFill rotWithShape="0">
                <a:blip r:embed="rId3"/>
                <a:stretch>
                  <a:fillRect l="-1905" t="-212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09210" y="2197340"/>
            <a:ext cx="2315183" cy="8935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1533" y="2161124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0000"/>
                </a:solidFill>
              </a:rPr>
              <a:t>Κρουστική απόκριση απολύτως αθροίσιμη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169" y="5644685"/>
            <a:ext cx="8485762" cy="7561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1" cy="6412229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b="1" dirty="0" smtClean="0"/>
              <a:t>Ευστάθεια ΓΧΑ Συστήματος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27289" y="394283"/>
            <a:ext cx="5838489" cy="6086905"/>
            <a:chOff x="3227289" y="394283"/>
            <a:chExt cx="5838489" cy="60869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289" y="394283"/>
              <a:ext cx="5838489" cy="60869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74142" y="417834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142" y="417834"/>
                  <a:ext cx="460499" cy="2616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974142" y="1890076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142" y="1890076"/>
                  <a:ext cx="460499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974141" y="3521598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141" y="3521598"/>
                  <a:ext cx="460499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74140" y="5121683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140" y="5121683"/>
                  <a:ext cx="460499" cy="2616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947380" y="405246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380" y="405246"/>
                  <a:ext cx="460499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947379" y="1897253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379" y="1897253"/>
                  <a:ext cx="460499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910559" y="3524554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559" y="3524554"/>
                  <a:ext cx="460499" cy="2616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910559" y="5113882"/>
                  <a:ext cx="46049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l-GR" sz="11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559" y="5113882"/>
                  <a:ext cx="460499" cy="2616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80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479" y="343939"/>
                <a:ext cx="9051521" cy="6301048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Συστήματα με εξισώσεις διαφορών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Πώς μπορούμε να υπολογίσουμε την έξοδο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ενός συστήματος που περιγράφεται από εξισώσεις διαφορών δεδομένης μιας εισόδου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έξοδος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dirty="0" smtClean="0"/>
                  <a:t> μπορεί να γραφεί ως το άθροισμα δυο διαφορετικών «αποκρίσεων»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Της </a:t>
                </a:r>
                <a:r>
                  <a:rPr lang="el-GR" sz="2000" b="1" dirty="0" smtClean="0"/>
                  <a:t>απόκρισης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000" b="1" dirty="0" smtClean="0"/>
                  <a:t> (zero input response)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Της </a:t>
                </a:r>
                <a:r>
                  <a:rPr lang="el-GR" sz="2000" b="1" dirty="0" smtClean="0"/>
                  <a:t>απόκρισης μηδενικής κατάστασης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000" b="1" dirty="0" smtClean="0"/>
                  <a:t> (zero state response)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l-GR" sz="2000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3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</a:t>
                </a:r>
                <a:r>
                  <a:rPr lang="el-GR" b="1" dirty="0" smtClean="0"/>
                  <a:t>απόκριση μηδενικής εισόδου </a:t>
                </a:r>
                <a:r>
                  <a:rPr lang="el-GR" dirty="0" smtClean="0"/>
                  <a:t>αποτελεί την </a:t>
                </a:r>
                <a:r>
                  <a:rPr lang="el-GR" b="1" dirty="0" smtClean="0"/>
                  <a:t>έξοδο του συστήματος όταν η είσοδος είναι μηδενική</a:t>
                </a:r>
                <a:r>
                  <a:rPr lang="el-GR" dirty="0" smtClean="0"/>
                  <a:t>, δηλ. αποτελεί την έξοδο του συστήματος παρουσία </a:t>
                </a:r>
                <a:r>
                  <a:rPr lang="el-GR" u="sng" dirty="0" smtClean="0"/>
                  <a:t>μόνο</a:t>
                </a:r>
                <a:r>
                  <a:rPr lang="el-GR" dirty="0" smtClean="0"/>
                  <a:t> των αρχικών συνθηκών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Εύκολα καταλαβαίνετε ότι αν το σύστημα βρίσκεται σε αρχική ηρεμία, τότε η απόκριση μηδενικής εισόδου είναι μηδέν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</a:t>
                </a:r>
                <a:r>
                  <a:rPr lang="el-GR" b="1" dirty="0" smtClean="0"/>
                  <a:t>απόκριση μηδενικής κατάστασης </a:t>
                </a:r>
                <a:r>
                  <a:rPr lang="el-GR" dirty="0" smtClean="0"/>
                  <a:t>αποτελεί την </a:t>
                </a:r>
                <a:r>
                  <a:rPr lang="el-GR" b="1" dirty="0" smtClean="0"/>
                  <a:t>έξοδο του συστήματος όταν οι αρχικές συνθήκες είναι μηδενικές</a:t>
                </a:r>
                <a:r>
                  <a:rPr lang="el-GR" dirty="0" smtClean="0"/>
                  <a:t>, δηλ. αποτελεί την έξοδο του συστήματος </a:t>
                </a:r>
                <a:r>
                  <a:rPr lang="el-GR" b="1" dirty="0" smtClean="0"/>
                  <a:t>παρουσία μόνο της εισόδου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Προφανώς η είσοδος πρέπει να είναι μη μηδενική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479" y="343939"/>
                <a:ext cx="9051521" cy="6301048"/>
              </a:xfrm>
              <a:blipFill rotWithShape="0">
                <a:blip r:embed="rId2"/>
                <a:stretch>
                  <a:fillRect l="-1886" t="-2128" r="-175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40"/>
                <a:ext cx="9056718" cy="622623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Αιτιατότητα ΓΧΑ Συστήματος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δυο εισόδους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l-GR" dirty="0" smtClean="0"/>
                  <a:t> και δυο αντίστοιχες εξόδους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dirty="0" smtClean="0"/>
                  <a:t> το σύστημα θεωρείται αιτιατό αν και μόνο αν</a:t>
                </a:r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l-GR" sz="11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Αν το σύστημα βρίσκεται σε αρχική ηρεμία, τότε αυτό είναι αιτιατό, δηλ. </a:t>
                </a:r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l-GR" sz="900" dirty="0" smtClean="0"/>
              </a:p>
              <a:p>
                <a:pPr marL="0" algn="ctr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⇒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9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Αν θέλαμε να εκφράσουμε μια σχέση αιτιατότητας και κρουστικής απόκρισης, ποια θα ήταν αυτή; 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Σκεφτείτε ότι ένα σύστημα αποκρίνεται την κρουστική του απόκριση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αν στην είσοδό του εμφανιστεί η συνάρτηση Δέλτα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Όμως αυτή εμφανίζεται τη χρονική στιγμή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και όχι νωρίτερα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Άρα ένα ΓΧΑ σύστημα είναι αιτιατό αν και μόνον αν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40"/>
                <a:ext cx="9056718" cy="6226234"/>
              </a:xfrm>
              <a:blipFill rotWithShape="0">
                <a:blip r:embed="rId3"/>
                <a:stretch>
                  <a:fillRect l="-1884" t="-1761" r="-60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84202" y="5807150"/>
            <a:ext cx="2262877" cy="52529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1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Πεπερασμένης και Άπειρης Κρουστικής Απόκρισης ΓΧΑ Συστήματα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/>
                  <a:t> </a:t>
                </a:r>
                <a:r>
                  <a:rPr lang="el-GR" dirty="0" smtClean="0"/>
                  <a:t>Αν η κρουστική απόκριση ενός ΓΧΑ συστήματος είναι της μορφής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   </a:t>
                </a:r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τότε λέμε ότι το σύστημα είναι ένα </a:t>
                </a:r>
                <a:r>
                  <a:rPr lang="en-US" b="1" dirty="0"/>
                  <a:t>F</a:t>
                </a:r>
                <a:r>
                  <a:rPr lang="en-US" b="1" dirty="0" smtClean="0"/>
                  <a:t>IR </a:t>
                </a:r>
                <a:r>
                  <a:rPr lang="el-GR" b="1" dirty="0" smtClean="0"/>
                  <a:t>(</a:t>
                </a:r>
                <a:r>
                  <a:rPr lang="en-US" b="1" dirty="0"/>
                  <a:t>F</a:t>
                </a:r>
                <a:r>
                  <a:rPr lang="en-US" b="1" dirty="0" smtClean="0"/>
                  <a:t>inite Impulse Response) </a:t>
                </a:r>
                <a:r>
                  <a:rPr lang="el-GR" b="1" dirty="0" smtClean="0"/>
                  <a:t>σύστημα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Παρατηρήστε ότι στα </a:t>
                </a:r>
                <a:r>
                  <a:rPr lang="en-US" dirty="0" smtClean="0"/>
                  <a:t>FIR </a:t>
                </a:r>
                <a:r>
                  <a:rPr lang="el-GR" dirty="0" smtClean="0"/>
                  <a:t>συστήματα, η κρουστική απόκριση είναι πεπερασμένης διάρκειας – όπως «προδίδει» και το όνομά τους… 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Αντίθετα, αν η κρουστική απόκριση δεν είναι πεπερασμένης διάρκειας, τότε τα συστήματα αυτά λέγονται </a:t>
                </a:r>
                <a:r>
                  <a:rPr lang="en-US" b="1" dirty="0" smtClean="0"/>
                  <a:t>IIR (Infinite Impulse Response) </a:t>
                </a:r>
                <a:r>
                  <a:rPr lang="el-GR" b="1" dirty="0" smtClean="0"/>
                  <a:t>συστήματα</a:t>
                </a:r>
                <a:r>
                  <a:rPr lang="el-GR" dirty="0" smtClean="0"/>
                  <a:t>.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sz="18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412229"/>
              </a:xfrm>
              <a:blipFill rotWithShape="0">
                <a:blip r:embed="rId3"/>
                <a:stretch>
                  <a:fillRect l="-1905" t="-17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 marL="0" indent="0" algn="ctr">
              <a:buClrTx/>
              <a:buSzPct val="120000"/>
              <a:buNone/>
            </a:pPr>
            <a:endParaRPr lang="el-GR" sz="5400" b="1" dirty="0"/>
          </a:p>
          <a:p>
            <a:pPr marL="0" indent="0" algn="ctr">
              <a:buClrTx/>
              <a:buSzPct val="120000"/>
              <a:buNone/>
            </a:pPr>
            <a:r>
              <a:rPr lang="el-GR" sz="5400" b="1" dirty="0" smtClean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rPr>
              <a:t>ΤΕΛΟΣ ΔΙΑΛΕΞΗΣ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63409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5100"/>
            <a:ext cx="5042707" cy="244899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9498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Οι διαφάνειες αυτές διατίθενται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με άδεια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Αναφορά Δημιουργού-Μη Εμπορική Χρήση 4.0 Διεθνές.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ClrTx/>
              <a:buSzPct val="120000"/>
              <a:buNone/>
            </a:pPr>
            <a:endParaRPr lang="en-US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Οι διαφάνειες αυτές συνοδεύουν το σύγγραμμα «Επεξεργασία Σήματος Συνεχούς και Διακριτού Χρόνου: μια πρώτη εισαγωγή», εκδόσεις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Gutenberg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ISBN: 978-960-01-2042-4</a:t>
            </a:r>
            <a:endParaRPr lang="el-GR" sz="2800" dirty="0">
              <a:ln w="0"/>
              <a:solidFill>
                <a:schemeClr val="tx1"/>
              </a:solidFill>
            </a:endParaRPr>
          </a:p>
          <a:p>
            <a:pPr marL="0" indent="0">
              <a:buClrTx/>
              <a:buSzPct val="120000"/>
              <a:buNone/>
            </a:pPr>
            <a:endParaRPr lang="el-GR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Για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να δείτε ένα αντίγραφο αυτής της άδειας, επισκεφθείτε το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ClrTx/>
              <a:buSzPct val="120000"/>
              <a:buNone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://creativecommons.org/licenses/by-nc/4.0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0" y="5385392"/>
            <a:ext cx="3187305" cy="1115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0579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2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3" y="343939"/>
                <a:ext cx="8718050" cy="6301048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Συστήματα με εξισώσεις διαφορών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Επιστρέφοντας στην αρχική απλή εξίσωση διαφορών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αν θέσουμε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τότε η έξοδος δίνεται ως</a:t>
                </a:r>
              </a:p>
              <a:p>
                <a:pPr marL="0">
                  <a:buClrTx/>
                  <a:buSzPct val="120000"/>
                  <a:buNone/>
                </a:pP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0+1=1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=1+0=1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1+1=2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=1+2=3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 smtClean="0"/>
              </a:p>
              <a:p>
                <a:pPr marL="0">
                  <a:buClrTx/>
                  <a:buSzPct val="120000"/>
                  <a:buNone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Παρατηρήστε ότι για το παραπάνω σύστημα η είσοδος είναι μηδενική, οπότε η έξοδος αποτελείται μόνο από την απόκριση μηδενικής εισόδου, δηλ.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200" dirty="0" smtClean="0"/>
                  <a:t> Η απουσία εισόδου βλέπετε ότι δεν εμποδίζει το σύστημα να παράγει τιμές εξόδου</a:t>
                </a:r>
                <a:r>
                  <a:rPr lang="en-US" sz="2200" dirty="0" smtClean="0"/>
                  <a:t> (</a:t>
                </a:r>
                <a:r>
                  <a:rPr lang="el-GR" sz="2200" dirty="0" smtClean="0"/>
                  <a:t>οι οποίες μάλιστα μεγαλώνουν εκθετικά)!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Οι μη μηδενικές αρχικές συνθήκες προκαλούν αυτήν τη συμπεριφορά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3" y="343939"/>
                <a:ext cx="8718050" cy="6301048"/>
              </a:xfrm>
              <a:blipFill rotWithShape="0">
                <a:blip r:embed="rId2"/>
                <a:stretch>
                  <a:fillRect l="-2168" t="-212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94" t="6144" r="7547" b="6720"/>
          <a:stretch/>
        </p:blipFill>
        <p:spPr>
          <a:xfrm>
            <a:off x="6432239" y="2089508"/>
            <a:ext cx="2711761" cy="20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1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Θεωρώντας ότι η είσοδος είναι μηδενική, δηλ.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η εξίσωση διαφορών γίνεται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l-GR" sz="1400" dirty="0" smtClean="0"/>
              </a:p>
              <a:p>
                <a:pPr>
                  <a:buClrTx/>
                  <a:buSzPct val="120000"/>
                </a:pPr>
                <a:endParaRPr lang="el-GR" sz="14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εξίσωση αυτή ονομάζεται </a:t>
                </a:r>
                <a:r>
                  <a:rPr lang="el-GR" b="1" dirty="0" smtClean="0"/>
                  <a:t>ομογενής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1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Μπορεί να δειχθεί ότι η λύση της παραπάνω εξίσωσης είναι της μορφής</a:t>
                </a:r>
              </a:p>
              <a:p>
                <a:pPr marL="0">
                  <a:buClrTx/>
                  <a:buSzPct val="120000"/>
                  <a:buNone/>
                </a:pPr>
                <a:endParaRPr lang="en-US" sz="800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l-GR" dirty="0"/>
                        <m:t>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−{0}</m:t>
                      </m:r>
                    </m:oMath>
                  </m:oMathPara>
                </a14:m>
                <a:endParaRPr lang="en-US" sz="7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Αντικαθιστώντας παραπάνω</a:t>
                </a:r>
                <a:endParaRPr lang="en-US" dirty="0"/>
              </a:p>
              <a:p>
                <a:pPr marL="0">
                  <a:buClrTx/>
                  <a:buSzPct val="120000"/>
                  <a:buNone/>
                </a:pPr>
                <a:endParaRPr lang="el-GR" sz="9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l-GR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301048"/>
              </a:xfrm>
              <a:blipFill rotWithShape="0">
                <a:blip r:embed="rId2"/>
                <a:stretch>
                  <a:fillRect l="-1905" t="-17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7" cy="63010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200" dirty="0" smtClean="0"/>
                  <a:t> </a:t>
                </a:r>
                <a:r>
                  <a:rPr lang="el-GR" sz="2200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Δηλ. πρέπει</a:t>
                </a:r>
                <a:endParaRPr lang="el-GR" sz="900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Αναλύοντας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r>
                  <a:rPr lang="el-GR" dirty="0"/>
                  <a:t/>
                </a:r>
                <a:br>
                  <a:rPr lang="el-GR" dirty="0"/>
                </a:b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Το πολυώνυμο στην παρένθεση ονομάζεται </a:t>
                </a:r>
                <a:r>
                  <a:rPr lang="el-GR" b="1" dirty="0" smtClean="0"/>
                  <a:t>χαρακτηριστικό πολυώνυμο </a:t>
                </a:r>
                <a:r>
                  <a:rPr lang="el-GR" dirty="0" smtClean="0"/>
                  <a:t>και αν το θέσουμε ίσο με το μηδέν θα έχουμε τη </a:t>
                </a:r>
                <a:r>
                  <a:rPr lang="el-GR" b="1" dirty="0" smtClean="0"/>
                  <a:t>χαρακτηριστική εξίσωση </a:t>
                </a:r>
                <a:r>
                  <a:rPr lang="el-GR" dirty="0" smtClean="0"/>
                  <a:t>του συστήματος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Παραγοντοποιώντας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sub>
                          </m:sSub>
                        </m:e>
                      </m:d>
                      <m:r>
                        <a:rPr lang="el-GR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:endParaRPr lang="el-GR" sz="300" dirty="0" smtClean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  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τις </a:t>
                </a:r>
                <a:r>
                  <a:rPr lang="el-GR" b="1" dirty="0" smtClean="0"/>
                  <a:t>χαρακτηριστικές ρίζες</a:t>
                </a:r>
                <a:r>
                  <a:rPr lang="el-GR" dirty="0" smtClean="0"/>
                  <a:t> ή </a:t>
                </a:r>
                <a:r>
                  <a:rPr lang="el-GR" b="1" dirty="0" smtClean="0"/>
                  <a:t>φυσικές συχνότητες</a:t>
                </a:r>
                <a:r>
                  <a:rPr lang="el-GR" dirty="0" smtClean="0"/>
                  <a:t> του συστήματος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Άρα υπάρχουν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l-GR" dirty="0" smtClean="0"/>
                  <a:t> το πλήθος διαφορετικά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που ικανοποιούν την ομογενή!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7" cy="6301048"/>
              </a:xfrm>
              <a:blipFill rotWithShape="0">
                <a:blip r:embed="rId2"/>
                <a:stretch>
                  <a:fillRect l="-1884" t="-2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2200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Αυτά τα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αντιστοιχούν στις εξόδους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l-GR" dirty="0"/>
                        <m:t>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l-GR" b="0" dirty="0" smtClean="0"/>
              </a:p>
              <a:p>
                <a:pPr marL="0">
                  <a:buClrTx/>
                  <a:buSzPct val="120000"/>
                  <a:buNone/>
                </a:pPr>
                <a:endParaRPr lang="el-GR" sz="2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Μπορεί να δειχθεί ότι λύση της ομογενούς αποτελεί και το άθροισμα των παραπάνω</a:t>
                </a:r>
                <a:br>
                  <a:rPr lang="el-GR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l-GR" dirty="0"/>
                        <m:t>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2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Άρα τελικά</a:t>
                </a: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Και 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l-GR" dirty="0" smtClean="0"/>
                  <a:t>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2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Προφανώς τα βρίσκουμε από τις αρχικές συνθήκες!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9056718" cy="6301048"/>
              </a:xfrm>
              <a:blipFill rotWithShape="0">
                <a:blip r:embed="rId2"/>
                <a:stretch>
                  <a:fillRect l="-1884" t="-1354" r="-94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b="1" dirty="0" smtClean="0"/>
                  <a:t>Απόκριση μηδενικής εισόδου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Βρείτε την απόκριση μηδενικής εισόδου του συστήματος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/>
                </a:r>
                <a:br>
                  <a:rPr lang="el-GR" sz="2000" dirty="0" smtClean="0"/>
                </a:br>
                <a:r>
                  <a:rPr lang="el-GR" sz="2000" dirty="0" smtClean="0"/>
                  <a:t>με αρχικές συνθήκες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 smtClean="0"/>
                  <a:t>.</a:t>
                </a: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1" cy="6176359"/>
              </a:xfrm>
              <a:blipFill rotWithShape="0">
                <a:blip r:embed="rId2"/>
                <a:stretch>
                  <a:fillRect l="-1973" t="-177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1371</TotalTime>
  <Words>697</Words>
  <Application>Microsoft Office PowerPoint</Application>
  <PresentationFormat>On-screen Show (4:3)</PresentationFormat>
  <Paragraphs>422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Επεξεργασία Σήματος Διακριτού Χρόνου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Ψηφιακή Επεξεργασία Σήματος</dc:title>
  <dc:creator>George Kafentzis</dc:creator>
  <cp:lastModifiedBy>George Kafentzis</cp:lastModifiedBy>
  <cp:revision>148</cp:revision>
  <dcterms:created xsi:type="dcterms:W3CDTF">2018-08-17T16:23:20Z</dcterms:created>
  <dcterms:modified xsi:type="dcterms:W3CDTF">2020-05-31T01:11:47Z</dcterms:modified>
</cp:coreProperties>
</file>